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4"/>
  </p:notesMasterIdLst>
  <p:sldIdLst>
    <p:sldId id="256" r:id="rId2"/>
    <p:sldId id="304" r:id="rId3"/>
    <p:sldId id="305" r:id="rId4"/>
    <p:sldId id="285" r:id="rId5"/>
    <p:sldId id="293" r:id="rId6"/>
    <p:sldId id="295" r:id="rId7"/>
    <p:sldId id="284" r:id="rId8"/>
    <p:sldId id="286" r:id="rId9"/>
    <p:sldId id="287" r:id="rId10"/>
    <p:sldId id="288" r:id="rId11"/>
    <p:sldId id="289" r:id="rId12"/>
    <p:sldId id="290" r:id="rId13"/>
    <p:sldId id="291" r:id="rId14"/>
    <p:sldId id="303" r:id="rId15"/>
    <p:sldId id="306" r:id="rId16"/>
    <p:sldId id="315" r:id="rId17"/>
    <p:sldId id="314" r:id="rId18"/>
    <p:sldId id="316" r:id="rId19"/>
    <p:sldId id="307" r:id="rId20"/>
    <p:sldId id="308" r:id="rId21"/>
    <p:sldId id="309" r:id="rId22"/>
    <p:sldId id="310" r:id="rId23"/>
    <p:sldId id="311" r:id="rId24"/>
    <p:sldId id="312" r:id="rId25"/>
    <p:sldId id="317" r:id="rId26"/>
    <p:sldId id="294" r:id="rId27"/>
    <p:sldId id="301" r:id="rId28"/>
    <p:sldId id="296" r:id="rId29"/>
    <p:sldId id="297" r:id="rId30"/>
    <p:sldId id="298" r:id="rId31"/>
    <p:sldId id="299" r:id="rId32"/>
    <p:sldId id="302" r:id="rId3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000000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7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1309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3473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307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4656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037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876870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308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75679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86385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393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28793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79233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24166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‹Nº›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4813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5264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7937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169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s.google.com/maps/documentation/android-sdk/intro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Aplicaciones Móviles</a:t>
            </a: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Ingeniería Telemática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INGENIERÍA DE SISTEMAS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</a:t>
            </a:r>
            <a:r>
              <a:rPr lang="es" dirty="0" smtClean="0"/>
              <a:t>iseño de medios interactivos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73959"/>
            <a:ext cx="1944216" cy="6086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OnTouchListener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131840" y="353427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latin typeface="Consolas" panose="020B0609020204030204" pitchFamily="49" charset="0"/>
              </a:rPr>
              <a:t>NOTA: Se retorna true para darle continuidad al gesto</a:t>
            </a:r>
          </a:p>
        </p:txBody>
      </p:sp>
      <p:sp>
        <p:nvSpPr>
          <p:cNvPr id="6" name="Rectangle 5"/>
          <p:cNvSpPr/>
          <p:nvPr/>
        </p:nvSpPr>
        <p:spPr>
          <a:xfrm>
            <a:off x="3596044" y="2427734"/>
            <a:ext cx="79208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DOWN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12114" y="2427734"/>
            <a:ext cx="79208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MOVE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228184" y="2427734"/>
            <a:ext cx="79208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UP</a:t>
            </a:r>
            <a:endParaRPr lang="en-US" dirty="0"/>
          </a:p>
        </p:txBody>
      </p:sp>
      <p:cxnSp>
        <p:nvCxnSpPr>
          <p:cNvPr id="10" name="Straight Arrow Connector 9"/>
          <p:cNvCxnSpPr>
            <a:stCxn id="6" idx="3"/>
            <a:endCxn id="11" idx="1"/>
          </p:cNvCxnSpPr>
          <p:nvPr/>
        </p:nvCxnSpPr>
        <p:spPr>
          <a:xfrm>
            <a:off x="4388132" y="2751770"/>
            <a:ext cx="52398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704202" y="2754279"/>
            <a:ext cx="52398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26 Rectángulo"/>
          <p:cNvSpPr/>
          <p:nvPr/>
        </p:nvSpPr>
        <p:spPr>
          <a:xfrm>
            <a:off x="1147149" y="1635646"/>
            <a:ext cx="1399685" cy="24976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21" name="Rectangle 8"/>
          <p:cNvSpPr/>
          <p:nvPr/>
        </p:nvSpPr>
        <p:spPr>
          <a:xfrm>
            <a:off x="1147149" y="1902219"/>
            <a:ext cx="1399685" cy="1944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lecha en U 21"/>
          <p:cNvSpPr/>
          <p:nvPr/>
        </p:nvSpPr>
        <p:spPr>
          <a:xfrm>
            <a:off x="1815600" y="2377321"/>
            <a:ext cx="504056" cy="64807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83940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pic>
        <p:nvPicPr>
          <p:cNvPr id="23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451" y="2874327"/>
            <a:ext cx="487388" cy="4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311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Intents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60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4" idx="3"/>
            <a:endCxn id="16" idx="1"/>
          </p:cNvCxnSpPr>
          <p:nvPr/>
        </p:nvCxnSpPr>
        <p:spPr>
          <a:xfrm>
            <a:off x="3955461" y="2173923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121746" y="3256163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 smtClean="0">
                <a:latin typeface="+mj-lt"/>
              </a:rPr>
              <a:t>Se utiliza el </a:t>
            </a:r>
            <a:r>
              <a:rPr lang="es-ES" i="1" dirty="0" err="1" smtClean="0">
                <a:latin typeface="+mj-lt"/>
              </a:rPr>
              <a:t>Intent</a:t>
            </a:r>
            <a:r>
              <a:rPr lang="es-ES" i="1" dirty="0" smtClean="0">
                <a:latin typeface="+mj-lt"/>
              </a:rPr>
              <a:t> </a:t>
            </a:r>
            <a:r>
              <a:rPr lang="es-ES" dirty="0" smtClean="0">
                <a:latin typeface="+mj-lt"/>
              </a:rPr>
              <a:t>para navegar de una actividad a otra. Por ejemplo navegar de la actividad 1 a la 2</a:t>
            </a:r>
            <a:endParaRPr lang="es-ES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918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259632" y="3051957"/>
            <a:ext cx="67687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El código es muy simple. Por ejemplo, estando en la Activity1 se puede ir a la Activity2 </a:t>
            </a:r>
            <a:r>
              <a:rPr lang="es-ES" dirty="0" err="1" smtClean="0">
                <a:latin typeface="+mj-lt"/>
              </a:rPr>
              <a:t>asi</a:t>
            </a:r>
            <a:r>
              <a:rPr lang="es-ES" dirty="0" smtClean="0">
                <a:latin typeface="+mj-lt"/>
              </a:rPr>
              <a:t>:</a:t>
            </a:r>
          </a:p>
          <a:p>
            <a:endParaRPr lang="es-ES" dirty="0" smtClean="0">
              <a:latin typeface="+mj-lt"/>
            </a:endParaRPr>
          </a:p>
          <a:p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 i = new </a:t>
            </a:r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(</a:t>
            </a:r>
            <a:r>
              <a:rPr lang="es-ES" dirty="0" err="1" smtClean="0">
                <a:latin typeface="Consolas" panose="020B0609020204030204" pitchFamily="49" charset="0"/>
              </a:rPr>
              <a:t>this</a:t>
            </a:r>
            <a:r>
              <a:rPr lang="es-ES" dirty="0" smtClean="0">
                <a:latin typeface="Consolas" panose="020B0609020204030204" pitchFamily="49" charset="0"/>
              </a:rPr>
              <a:t>, Activity2.class);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</a:t>
            </a:r>
            <a:r>
              <a:rPr lang="es-ES" dirty="0" smtClean="0">
                <a:latin typeface="Consolas" panose="020B0609020204030204" pitchFamily="49" charset="0"/>
              </a:rPr>
              <a:t>(i);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8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9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0" name="Straight Arrow Connector 12"/>
          <p:cNvCxnSpPr/>
          <p:nvPr/>
        </p:nvCxnSpPr>
        <p:spPr>
          <a:xfrm>
            <a:off x="3955461" y="2173923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40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982315"/>
            <a:ext cx="676875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Se puede usar el </a:t>
            </a:r>
            <a:r>
              <a:rPr lang="es-ES" dirty="0" err="1" smtClean="0">
                <a:latin typeface="+mj-lt"/>
              </a:rPr>
              <a:t>intent</a:t>
            </a:r>
            <a:r>
              <a:rPr lang="es-ES" dirty="0" smtClean="0">
                <a:latin typeface="+mj-lt"/>
              </a:rPr>
              <a:t> para enviar variables de una actividad a la otra. Por ejemplo desde Acitivity1 puedo mandar un entero almacenado en </a:t>
            </a:r>
            <a:r>
              <a:rPr lang="es-ES" dirty="0" err="1" smtClean="0">
                <a:latin typeface="+mj-lt"/>
              </a:rPr>
              <a:t>miVariable</a:t>
            </a:r>
            <a:r>
              <a:rPr lang="es-ES" dirty="0" smtClean="0">
                <a:latin typeface="+mj-lt"/>
              </a:rPr>
              <a:t>:</a:t>
            </a:r>
          </a:p>
          <a:p>
            <a:endParaRPr lang="es-ES" dirty="0" smtClean="0">
              <a:latin typeface="+mj-lt"/>
            </a:endParaRPr>
          </a:p>
          <a:p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 i = new </a:t>
            </a:r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(</a:t>
            </a:r>
            <a:r>
              <a:rPr lang="es-ES" dirty="0" err="1" smtClean="0">
                <a:latin typeface="Consolas" panose="020B0609020204030204" pitchFamily="49" charset="0"/>
              </a:rPr>
              <a:t>this</a:t>
            </a:r>
            <a:r>
              <a:rPr lang="es-ES" dirty="0" smtClean="0">
                <a:latin typeface="Consolas" panose="020B0609020204030204" pitchFamily="49" charset="0"/>
              </a:rPr>
              <a:t>, Activity2.class);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i.putExtra</a:t>
            </a:r>
            <a:r>
              <a:rPr lang="es-ES" dirty="0" smtClean="0">
                <a:latin typeface="Consolas" panose="020B0609020204030204" pitchFamily="49" charset="0"/>
              </a:rPr>
              <a:t>("&lt;CLAVE&gt;", </a:t>
            </a:r>
            <a:r>
              <a:rPr lang="es-ES" dirty="0" err="1" smtClean="0">
                <a:latin typeface="Consolas" panose="020B0609020204030204" pitchFamily="49" charset="0"/>
              </a:rPr>
              <a:t>miVariable</a:t>
            </a:r>
            <a:r>
              <a:rPr lang="es-ES" dirty="0" smtClean="0">
                <a:latin typeface="Consolas" panose="020B0609020204030204" pitchFamily="49" charset="0"/>
              </a:rPr>
              <a:t>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startActivityForResult</a:t>
            </a:r>
            <a:r>
              <a:rPr lang="es-ES" dirty="0" smtClean="0">
                <a:latin typeface="Consolas" panose="020B0609020204030204" pitchFamily="49" charset="0"/>
              </a:rPr>
              <a:t>(i, </a:t>
            </a:r>
            <a:r>
              <a:rPr lang="es-ES" i="1" dirty="0" err="1" smtClean="0">
                <a:latin typeface="Consolas" panose="020B0609020204030204" pitchFamily="49" charset="0"/>
              </a:rPr>
              <a:t>requestCode</a:t>
            </a:r>
            <a:r>
              <a:rPr lang="es-ES" dirty="0" smtClean="0"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12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5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7" name="Straight Arrow Connector 12"/>
          <p:cNvCxnSpPr/>
          <p:nvPr/>
        </p:nvCxnSpPr>
        <p:spPr>
          <a:xfrm>
            <a:off x="3955461" y="2173923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2"/>
          <p:cNvSpPr/>
          <p:nvPr/>
        </p:nvSpPr>
        <p:spPr>
          <a:xfrm>
            <a:off x="3919118" y="1902195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181512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Y desde Activity2 se puede recibir esa variable, por ejemplo, en el </a:t>
            </a:r>
            <a:r>
              <a:rPr lang="es-ES" dirty="0" err="1" smtClean="0">
                <a:latin typeface="+mj-lt"/>
              </a:rPr>
              <a:t>onCreate</a:t>
            </a:r>
            <a:r>
              <a:rPr lang="es-ES" dirty="0" smtClean="0">
                <a:latin typeface="+mj-lt"/>
              </a:rPr>
              <a:t>().</a:t>
            </a:r>
          </a:p>
          <a:p>
            <a:r>
              <a:rPr lang="es-ES" dirty="0" smtClean="0">
                <a:latin typeface="+mj-lt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@Override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protected </a:t>
            </a:r>
            <a:r>
              <a:rPr lang="en-US" dirty="0">
                <a:latin typeface="Consolas" panose="020B0609020204030204" pitchFamily="49" charset="0"/>
              </a:rPr>
              <a:t>void </a:t>
            </a:r>
            <a:r>
              <a:rPr lang="en-US" dirty="0" err="1">
                <a:latin typeface="Consolas" panose="020B0609020204030204" pitchFamily="49" charset="0"/>
              </a:rPr>
              <a:t>onCreate</a:t>
            </a:r>
            <a:r>
              <a:rPr lang="en-US" dirty="0">
                <a:latin typeface="Consolas" panose="020B0609020204030204" pitchFamily="49" charset="0"/>
              </a:rPr>
              <a:t>(Bundle </a:t>
            </a:r>
            <a:r>
              <a:rPr lang="en-US" dirty="0" err="1">
                <a:latin typeface="Consolas" panose="020B0609020204030204" pitchFamily="49" charset="0"/>
              </a:rPr>
              <a:t>savedInstanceState</a:t>
            </a:r>
            <a:r>
              <a:rPr lang="en-US" dirty="0">
                <a:latin typeface="Consolas" panose="020B0609020204030204" pitchFamily="49" charset="0"/>
              </a:rPr>
              <a:t>) </a:t>
            </a:r>
            <a:r>
              <a:rPr lang="en-US" dirty="0" smtClean="0">
                <a:latin typeface="Consolas" panose="020B0609020204030204" pitchFamily="49" charset="0"/>
              </a:rPr>
              <a:t>{</a:t>
            </a:r>
          </a:p>
          <a:p>
            <a:r>
              <a:rPr lang="es-ES" dirty="0">
                <a:latin typeface="Consolas" panose="020B0609020204030204" pitchFamily="49" charset="0"/>
              </a:rPr>
              <a:t> </a:t>
            </a:r>
            <a:r>
              <a:rPr lang="es-ES" dirty="0" smtClean="0">
                <a:latin typeface="Consolas" panose="020B0609020204030204" pitchFamily="49" charset="0"/>
              </a:rPr>
              <a:t> …</a:t>
            </a:r>
          </a:p>
          <a:p>
            <a:r>
              <a:rPr lang="es-ES" dirty="0" smtClean="0">
                <a:latin typeface="Consolas" panose="020B0609020204030204" pitchFamily="49" charset="0"/>
              </a:rPr>
              <a:t>  </a:t>
            </a:r>
            <a:r>
              <a:rPr lang="es-ES" dirty="0" err="1" smtClean="0">
                <a:latin typeface="Consolas" panose="020B0609020204030204" pitchFamily="49" charset="0"/>
              </a:rPr>
              <a:t>int</a:t>
            </a:r>
            <a:r>
              <a:rPr lang="es-ES" dirty="0" smtClean="0">
                <a:latin typeface="Consolas" panose="020B0609020204030204" pitchFamily="49" charset="0"/>
              </a:rPr>
              <a:t> </a:t>
            </a:r>
            <a:r>
              <a:rPr lang="es-ES" dirty="0" err="1" smtClean="0">
                <a:latin typeface="Consolas" panose="020B0609020204030204" pitchFamily="49" charset="0"/>
              </a:rPr>
              <a:t>miVariable</a:t>
            </a:r>
            <a:r>
              <a:rPr lang="es-ES" dirty="0" smtClean="0">
                <a:latin typeface="Consolas" panose="020B0609020204030204" pitchFamily="49" charset="0"/>
              </a:rPr>
              <a:t> = </a:t>
            </a:r>
            <a:r>
              <a:rPr lang="es-ES" dirty="0" err="1">
                <a:latin typeface="Consolas" panose="020B0609020204030204" pitchFamily="49" charset="0"/>
              </a:rPr>
              <a:t>getIntent</a:t>
            </a:r>
            <a:r>
              <a:rPr lang="es-ES" dirty="0">
                <a:latin typeface="Consolas" panose="020B0609020204030204" pitchFamily="49" charset="0"/>
              </a:rPr>
              <a:t>().</a:t>
            </a:r>
            <a:r>
              <a:rPr lang="es-ES" dirty="0" err="1">
                <a:latin typeface="Consolas" panose="020B0609020204030204" pitchFamily="49" charset="0"/>
              </a:rPr>
              <a:t>getExtras</a:t>
            </a:r>
            <a:r>
              <a:rPr lang="es-ES" dirty="0">
                <a:latin typeface="Consolas" panose="020B0609020204030204" pitchFamily="49" charset="0"/>
              </a:rPr>
              <a:t>().</a:t>
            </a:r>
            <a:r>
              <a:rPr lang="es-ES" dirty="0" err="1">
                <a:latin typeface="Consolas" panose="020B0609020204030204" pitchFamily="49" charset="0"/>
              </a:rPr>
              <a:t>getInt</a:t>
            </a:r>
            <a:r>
              <a:rPr lang="es-ES" dirty="0">
                <a:latin typeface="Consolas" panose="020B0609020204030204" pitchFamily="49" charset="0"/>
              </a:rPr>
              <a:t>("</a:t>
            </a:r>
            <a:r>
              <a:rPr lang="es-ES" dirty="0" err="1">
                <a:latin typeface="Consolas" panose="020B0609020204030204" pitchFamily="49" charset="0"/>
              </a:rPr>
              <a:t>actualColor</a:t>
            </a:r>
            <a:r>
              <a:rPr lang="es-ES" dirty="0" smtClean="0">
                <a:latin typeface="Consolas" panose="020B0609020204030204" pitchFamily="49" charset="0"/>
              </a:rPr>
              <a:t>");</a:t>
            </a:r>
          </a:p>
          <a:p>
            <a:r>
              <a:rPr lang="es-ES" dirty="0">
                <a:latin typeface="Consolas" panose="020B0609020204030204" pitchFamily="49" charset="0"/>
              </a:rPr>
              <a:t> </a:t>
            </a:r>
            <a:r>
              <a:rPr lang="es-ES" dirty="0" smtClean="0">
                <a:latin typeface="Consolas" panose="020B0609020204030204" pitchFamily="49" charset="0"/>
              </a:rPr>
              <a:t> …</a:t>
            </a:r>
          </a:p>
          <a:p>
            <a:r>
              <a:rPr lang="es-E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2173923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902195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2707900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Intents + callbacks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8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Activity1 puede requerir datos a cualquier actividad que llame. Si llama a la Activity2 puede pedirle datos cuando esta última finalice su ejecución.</a:t>
            </a:r>
          </a:p>
          <a:p>
            <a:endParaRPr lang="es-ES" dirty="0"/>
          </a:p>
          <a:p>
            <a:r>
              <a:rPr lang="es-ES" dirty="0" err="1">
                <a:latin typeface="Consolas" panose="020B0609020204030204" pitchFamily="49" charset="0"/>
              </a:rPr>
              <a:t>Intent</a:t>
            </a:r>
            <a:r>
              <a:rPr lang="es-ES" dirty="0">
                <a:latin typeface="Consolas" panose="020B0609020204030204" pitchFamily="49" charset="0"/>
              </a:rPr>
              <a:t> i = new </a:t>
            </a:r>
            <a:r>
              <a:rPr lang="es-ES" dirty="0" err="1">
                <a:latin typeface="Consolas" panose="020B0609020204030204" pitchFamily="49" charset="0"/>
              </a:rPr>
              <a:t>Intent</a:t>
            </a:r>
            <a:r>
              <a:rPr lang="es-ES" dirty="0">
                <a:latin typeface="Consolas" panose="020B0609020204030204" pitchFamily="49" charset="0"/>
              </a:rPr>
              <a:t>(</a:t>
            </a:r>
            <a:r>
              <a:rPr lang="es-ES" dirty="0" err="1">
                <a:latin typeface="Consolas" panose="020B0609020204030204" pitchFamily="49" charset="0"/>
              </a:rPr>
              <a:t>this</a:t>
            </a:r>
            <a:r>
              <a:rPr lang="es-ES" dirty="0">
                <a:latin typeface="Consolas" panose="020B0609020204030204" pitchFamily="49" charset="0"/>
              </a:rPr>
              <a:t>, Activity2.class);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startActivityForResult</a:t>
            </a:r>
            <a:r>
              <a:rPr lang="es-ES" dirty="0" smtClean="0">
                <a:latin typeface="Consolas" panose="020B0609020204030204" pitchFamily="49" charset="0"/>
              </a:rPr>
              <a:t>(i, REQUEST_CODE);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3077690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Activity1 puede requerir datos a cualquier actividad que llame. Si llama a la Activity2 puede pedirle datos cuando esta última finalice su ejecución.</a:t>
            </a:r>
          </a:p>
          <a:p>
            <a:endParaRPr lang="es-ES" dirty="0"/>
          </a:p>
          <a:p>
            <a:r>
              <a:rPr lang="es-ES" dirty="0" err="1">
                <a:latin typeface="Consolas" panose="020B0609020204030204" pitchFamily="49" charset="0"/>
              </a:rPr>
              <a:t>Intent</a:t>
            </a:r>
            <a:r>
              <a:rPr lang="es-ES" dirty="0">
                <a:latin typeface="Consolas" panose="020B0609020204030204" pitchFamily="49" charset="0"/>
              </a:rPr>
              <a:t> i = new </a:t>
            </a:r>
            <a:r>
              <a:rPr lang="es-ES" dirty="0" err="1">
                <a:latin typeface="Consolas" panose="020B0609020204030204" pitchFamily="49" charset="0"/>
              </a:rPr>
              <a:t>Intent</a:t>
            </a:r>
            <a:r>
              <a:rPr lang="es-ES" dirty="0">
                <a:latin typeface="Consolas" panose="020B0609020204030204" pitchFamily="49" charset="0"/>
              </a:rPr>
              <a:t>(</a:t>
            </a:r>
            <a:r>
              <a:rPr lang="es-ES" dirty="0" err="1">
                <a:latin typeface="Consolas" panose="020B0609020204030204" pitchFamily="49" charset="0"/>
              </a:rPr>
              <a:t>this</a:t>
            </a:r>
            <a:r>
              <a:rPr lang="es-ES" dirty="0">
                <a:latin typeface="Consolas" panose="020B0609020204030204" pitchFamily="49" charset="0"/>
              </a:rPr>
              <a:t>, Activity2.class);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startActivityForResult</a:t>
            </a:r>
            <a:r>
              <a:rPr lang="es-ES" dirty="0" smtClean="0">
                <a:latin typeface="Consolas" panose="020B0609020204030204" pitchFamily="49" charset="0"/>
              </a:rPr>
              <a:t>(i, REQUEST_CODE);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14" name="Rectángulo 13"/>
          <p:cNvSpPr/>
          <p:nvPr/>
        </p:nvSpPr>
        <p:spPr>
          <a:xfrm>
            <a:off x="6259717" y="3522155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El REQUEST_CODE es un entero que define el desarrollador.</a:t>
            </a:r>
            <a:endParaRPr lang="es-CO" dirty="0"/>
          </a:p>
        </p:txBody>
      </p:sp>
      <p:cxnSp>
        <p:nvCxnSpPr>
          <p:cNvPr id="15" name="Conector recto de flecha 14"/>
          <p:cNvCxnSpPr/>
          <p:nvPr/>
        </p:nvCxnSpPr>
        <p:spPr>
          <a:xfrm>
            <a:off x="5209301" y="3891487"/>
            <a:ext cx="1050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18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mediante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405808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Referenciar Views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32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mediante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3" name="Rectángulo 2"/>
          <p:cNvSpPr/>
          <p:nvPr/>
        </p:nvSpPr>
        <p:spPr>
          <a:xfrm>
            <a:off x="6012160" y="3533863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El </a:t>
            </a:r>
            <a:r>
              <a:rPr lang="es-ES" dirty="0" err="1" smtClean="0"/>
              <a:t>intent</a:t>
            </a:r>
            <a:r>
              <a:rPr lang="es-ES" dirty="0" smtClean="0"/>
              <a:t> nos permite devolver información gracias a los extras.</a:t>
            </a:r>
            <a:endParaRPr lang="es-CO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4961744" y="3903195"/>
            <a:ext cx="1050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30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mediante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3" name="Rectángulo 2"/>
          <p:cNvSpPr/>
          <p:nvPr/>
        </p:nvSpPr>
        <p:spPr>
          <a:xfrm>
            <a:off x="6012160" y="3723878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El método </a:t>
            </a:r>
            <a:r>
              <a:rPr lang="es-ES" dirty="0" err="1" smtClean="0"/>
              <a:t>setResult</a:t>
            </a:r>
            <a:r>
              <a:rPr lang="es-ES" dirty="0" smtClean="0"/>
              <a:t> permite responder con un estado y el </a:t>
            </a:r>
            <a:r>
              <a:rPr lang="es-ES" dirty="0" err="1" smtClean="0"/>
              <a:t>intent</a:t>
            </a:r>
            <a:endParaRPr lang="es-CO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3707904" y="4093210"/>
            <a:ext cx="23042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962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mediante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3" name="Rectángulo 2"/>
          <p:cNvSpPr/>
          <p:nvPr/>
        </p:nvSpPr>
        <p:spPr>
          <a:xfrm>
            <a:off x="6012160" y="3831600"/>
            <a:ext cx="2448272" cy="5232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En este caso el estado es el RESULT_OK</a:t>
            </a:r>
            <a:endParaRPr lang="es-CO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3707904" y="4093210"/>
            <a:ext cx="23042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54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un dato usando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evento,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3" name="Rectángulo 2"/>
          <p:cNvSpPr/>
          <p:nvPr/>
        </p:nvSpPr>
        <p:spPr>
          <a:xfrm>
            <a:off x="6012160" y="4064754"/>
            <a:ext cx="2448272" cy="5232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Finalmente </a:t>
            </a:r>
            <a:r>
              <a:rPr lang="es-ES" dirty="0" err="1" smtClean="0"/>
              <a:t>finish</a:t>
            </a:r>
            <a:r>
              <a:rPr lang="es-ES" dirty="0" smtClean="0"/>
              <a:t>() permite cerrar la actividad.</a:t>
            </a:r>
            <a:endParaRPr lang="es-CO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2123728" y="4326364"/>
            <a:ext cx="38884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149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822960" y="2715766"/>
            <a:ext cx="6957587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Activity1 espera el dato sobrescribiendo el método </a:t>
            </a:r>
            <a:r>
              <a:rPr lang="es-ES" dirty="0" err="1" smtClean="0">
                <a:latin typeface="+mj-lt"/>
              </a:rPr>
              <a:t>onAcivityResult</a:t>
            </a:r>
            <a:r>
              <a:rPr lang="es-ES" dirty="0" smtClean="0">
                <a:latin typeface="+mj-lt"/>
              </a:rPr>
              <a:t>:</a:t>
            </a:r>
          </a:p>
          <a:p>
            <a:endParaRPr lang="es-ES" dirty="0">
              <a:latin typeface="+mj-lt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@</a:t>
            </a:r>
            <a:r>
              <a:rPr lang="es-ES" sz="1200" dirty="0" err="1" smtClean="0">
                <a:latin typeface="Consolas" panose="020B0609020204030204" pitchFamily="49" charset="0"/>
              </a:rPr>
              <a:t>Override</a:t>
            </a:r>
            <a:endParaRPr lang="es-ES" sz="1200" dirty="0" smtClean="0">
              <a:latin typeface="Consolas" panose="020B0609020204030204" pitchFamily="49" charset="0"/>
            </a:endParaRPr>
          </a:p>
          <a:p>
            <a:r>
              <a:rPr lang="es-ES" sz="1200" dirty="0" err="1" smtClean="0">
                <a:latin typeface="Consolas" panose="020B0609020204030204" pitchFamily="49" charset="0"/>
              </a:rPr>
              <a:t>protected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void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onActivityResult</a:t>
            </a:r>
            <a:r>
              <a:rPr lang="es-ES" sz="1200" dirty="0" smtClean="0">
                <a:latin typeface="Consolas" panose="020B0609020204030204" pitchFamily="49" charset="0"/>
              </a:rPr>
              <a:t>(</a:t>
            </a:r>
            <a:r>
              <a:rPr lang="es-ES" sz="1200" dirty="0" err="1" smtClean="0">
                <a:latin typeface="Consolas" panose="020B0609020204030204" pitchFamily="49" charset="0"/>
              </a:rPr>
              <a:t>int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requestCode</a:t>
            </a:r>
            <a:r>
              <a:rPr lang="es-ES" sz="1200" dirty="0" smtClean="0">
                <a:latin typeface="Consolas" panose="020B0609020204030204" pitchFamily="49" charset="0"/>
              </a:rPr>
              <a:t>, </a:t>
            </a:r>
            <a:r>
              <a:rPr lang="es-ES" sz="1200" dirty="0" err="1" smtClean="0">
                <a:latin typeface="Consolas" panose="020B0609020204030204" pitchFamily="49" charset="0"/>
              </a:rPr>
              <a:t>int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resultCode</a:t>
            </a:r>
            <a:r>
              <a:rPr lang="es-ES" sz="1200" dirty="0" smtClean="0">
                <a:latin typeface="Consolas" panose="020B0609020204030204" pitchFamily="49" charset="0"/>
              </a:rPr>
              <a:t>, </a:t>
            </a:r>
            <a:r>
              <a:rPr lang="es-ES" sz="1200" dirty="0" err="1" smtClean="0">
                <a:latin typeface="Consolas" panose="020B0609020204030204" pitchFamily="49" charset="0"/>
              </a:rPr>
              <a:t>Intent</a:t>
            </a:r>
            <a:r>
              <a:rPr lang="es-ES" sz="1200" dirty="0" smtClean="0">
                <a:latin typeface="Consolas" panose="020B0609020204030204" pitchFamily="49" charset="0"/>
              </a:rPr>
              <a:t> data) {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        </a:t>
            </a:r>
            <a:r>
              <a:rPr lang="es-ES" sz="1200" dirty="0" err="1">
                <a:latin typeface="Consolas" panose="020B0609020204030204" pitchFamily="49" charset="0"/>
              </a:rPr>
              <a:t>if</a:t>
            </a:r>
            <a:r>
              <a:rPr lang="es-ES" sz="1200" dirty="0">
                <a:latin typeface="Consolas" panose="020B0609020204030204" pitchFamily="49" charset="0"/>
              </a:rPr>
              <a:t>(</a:t>
            </a:r>
            <a:r>
              <a:rPr lang="es-ES" sz="1200" dirty="0" err="1">
                <a:latin typeface="Consolas" panose="020B0609020204030204" pitchFamily="49" charset="0"/>
              </a:rPr>
              <a:t>requestCode</a:t>
            </a:r>
            <a:r>
              <a:rPr lang="es-ES" sz="1200" dirty="0">
                <a:latin typeface="Consolas" panose="020B0609020204030204" pitchFamily="49" charset="0"/>
              </a:rPr>
              <a:t> == REQUEST_CODE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>
                <a:latin typeface="Consolas" panose="020B0609020204030204" pitchFamily="49" charset="0"/>
              </a:rPr>
              <a:t>&amp;&amp; </a:t>
            </a:r>
            <a:r>
              <a:rPr lang="es-ES" sz="1200" dirty="0" err="1">
                <a:latin typeface="Consolas" panose="020B0609020204030204" pitchFamily="49" charset="0"/>
              </a:rPr>
              <a:t>resultCode</a:t>
            </a:r>
            <a:r>
              <a:rPr lang="es-ES" sz="1200" dirty="0">
                <a:latin typeface="Consolas" panose="020B0609020204030204" pitchFamily="49" charset="0"/>
              </a:rPr>
              <a:t> == RESULT_OK){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    ...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}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}</a:t>
            </a:r>
          </a:p>
          <a:p>
            <a:endParaRPr lang="es-ES" dirty="0" smtClean="0">
              <a:latin typeface="+mj-lt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14" name="Rectángulo 13"/>
          <p:cNvSpPr/>
          <p:nvPr/>
        </p:nvSpPr>
        <p:spPr>
          <a:xfrm>
            <a:off x="6556411" y="3795886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Puede valer:</a:t>
            </a:r>
          </a:p>
          <a:p>
            <a:r>
              <a:rPr lang="es-ES" dirty="0" smtClean="0"/>
              <a:t>RESULT_OK</a:t>
            </a:r>
          </a:p>
          <a:p>
            <a:r>
              <a:rPr lang="es-CO" dirty="0"/>
              <a:t>RESULT_CANCELED</a:t>
            </a: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4873225" y="4057496"/>
            <a:ext cx="16831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 flipV="1">
            <a:off x="4873225" y="3723878"/>
            <a:ext cx="0" cy="3336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822960" y="2715766"/>
            <a:ext cx="6957587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Activity1 espera el dato sobrescribiendo el método </a:t>
            </a:r>
            <a:r>
              <a:rPr lang="es-ES" dirty="0" err="1" smtClean="0">
                <a:latin typeface="+mj-lt"/>
              </a:rPr>
              <a:t>onAcivityResult</a:t>
            </a:r>
            <a:r>
              <a:rPr lang="es-ES" dirty="0" smtClean="0">
                <a:latin typeface="+mj-lt"/>
              </a:rPr>
              <a:t>:</a:t>
            </a:r>
          </a:p>
          <a:p>
            <a:endParaRPr lang="es-ES" dirty="0">
              <a:latin typeface="+mj-lt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@</a:t>
            </a:r>
            <a:r>
              <a:rPr lang="es-ES" sz="1200" dirty="0" err="1" smtClean="0">
                <a:latin typeface="Consolas" panose="020B0609020204030204" pitchFamily="49" charset="0"/>
              </a:rPr>
              <a:t>Override</a:t>
            </a:r>
            <a:endParaRPr lang="es-ES" sz="1200" dirty="0" smtClean="0">
              <a:latin typeface="Consolas" panose="020B0609020204030204" pitchFamily="49" charset="0"/>
            </a:endParaRPr>
          </a:p>
          <a:p>
            <a:r>
              <a:rPr lang="es-ES" sz="1200" dirty="0" err="1" smtClean="0">
                <a:latin typeface="Consolas" panose="020B0609020204030204" pitchFamily="49" charset="0"/>
              </a:rPr>
              <a:t>protected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void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onActivityResult</a:t>
            </a:r>
            <a:r>
              <a:rPr lang="es-ES" sz="1200" dirty="0" smtClean="0">
                <a:latin typeface="Consolas" panose="020B0609020204030204" pitchFamily="49" charset="0"/>
              </a:rPr>
              <a:t>(</a:t>
            </a:r>
            <a:r>
              <a:rPr lang="es-ES" sz="1200" dirty="0" err="1" smtClean="0">
                <a:latin typeface="Consolas" panose="020B0609020204030204" pitchFamily="49" charset="0"/>
              </a:rPr>
              <a:t>int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requestCode</a:t>
            </a:r>
            <a:r>
              <a:rPr lang="es-ES" sz="1200" dirty="0" smtClean="0">
                <a:latin typeface="Consolas" panose="020B0609020204030204" pitchFamily="49" charset="0"/>
              </a:rPr>
              <a:t>, </a:t>
            </a:r>
            <a:r>
              <a:rPr lang="es-ES" sz="1200" dirty="0" err="1" smtClean="0">
                <a:latin typeface="Consolas" panose="020B0609020204030204" pitchFamily="49" charset="0"/>
              </a:rPr>
              <a:t>int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resultCode</a:t>
            </a:r>
            <a:r>
              <a:rPr lang="es-ES" sz="1200" dirty="0" smtClean="0">
                <a:latin typeface="Consolas" panose="020B0609020204030204" pitchFamily="49" charset="0"/>
              </a:rPr>
              <a:t>, </a:t>
            </a:r>
            <a:r>
              <a:rPr lang="es-ES" sz="1200" dirty="0" err="1" smtClean="0">
                <a:latin typeface="Consolas" panose="020B0609020204030204" pitchFamily="49" charset="0"/>
              </a:rPr>
              <a:t>Intent</a:t>
            </a:r>
            <a:r>
              <a:rPr lang="es-ES" sz="1200" dirty="0" smtClean="0">
                <a:latin typeface="Consolas" panose="020B0609020204030204" pitchFamily="49" charset="0"/>
              </a:rPr>
              <a:t> data) {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        </a:t>
            </a:r>
            <a:r>
              <a:rPr lang="es-ES" sz="1200" dirty="0" err="1">
                <a:latin typeface="Consolas" panose="020B0609020204030204" pitchFamily="49" charset="0"/>
              </a:rPr>
              <a:t>if</a:t>
            </a:r>
            <a:r>
              <a:rPr lang="es-ES" sz="1200" dirty="0">
                <a:latin typeface="Consolas" panose="020B0609020204030204" pitchFamily="49" charset="0"/>
              </a:rPr>
              <a:t>(</a:t>
            </a:r>
            <a:r>
              <a:rPr lang="es-ES" sz="1200" dirty="0" err="1">
                <a:latin typeface="Consolas" panose="020B0609020204030204" pitchFamily="49" charset="0"/>
              </a:rPr>
              <a:t>requestCode</a:t>
            </a:r>
            <a:r>
              <a:rPr lang="es-ES" sz="1200" dirty="0">
                <a:latin typeface="Consolas" panose="020B0609020204030204" pitchFamily="49" charset="0"/>
              </a:rPr>
              <a:t> == REQUEST_CODE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>
                <a:latin typeface="Consolas" panose="020B0609020204030204" pitchFamily="49" charset="0"/>
              </a:rPr>
              <a:t>&amp;&amp; </a:t>
            </a:r>
            <a:r>
              <a:rPr lang="es-ES" sz="1200" dirty="0" err="1">
                <a:latin typeface="Consolas" panose="020B0609020204030204" pitchFamily="49" charset="0"/>
              </a:rPr>
              <a:t>resultCode</a:t>
            </a:r>
            <a:r>
              <a:rPr lang="es-ES" sz="1200" dirty="0">
                <a:latin typeface="Consolas" panose="020B0609020204030204" pitchFamily="49" charset="0"/>
              </a:rPr>
              <a:t> == RESULT_OK){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    ...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}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}</a:t>
            </a:r>
          </a:p>
          <a:p>
            <a:endParaRPr lang="es-ES" dirty="0" smtClean="0">
              <a:latin typeface="+mj-lt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14" name="Rectángulo 13"/>
          <p:cNvSpPr/>
          <p:nvPr/>
        </p:nvSpPr>
        <p:spPr>
          <a:xfrm>
            <a:off x="6556411" y="3795886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Corresponde al valor con el que inicialmente llamamos a Activity2</a:t>
            </a:r>
            <a:endParaRPr lang="es-CO" dirty="0"/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2339752" y="4057496"/>
            <a:ext cx="42166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 flipV="1">
            <a:off x="2339752" y="3723878"/>
            <a:ext cx="0" cy="3336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715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ACTIVIDAD EN CLASE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2960" y="1384301"/>
            <a:ext cx="3018569" cy="3017520"/>
          </a:xfrm>
        </p:spPr>
        <p:txBody>
          <a:bodyPr/>
          <a:lstStyle/>
          <a:p>
            <a:r>
              <a:rPr lang="es-ES" dirty="0" smtClean="0"/>
              <a:t>Cree una actividad principal que tenga un botón de configuración. El botón de configuración me permite cambiar el color de la actividad principal.</a:t>
            </a:r>
          </a:p>
          <a:p>
            <a:r>
              <a:rPr lang="es-ES" dirty="0" smtClean="0"/>
              <a:t>La actividad tendrá cuatro botones y para seleccionar el color, el usuario debe arrastrar el botón hasta la zona inferior</a:t>
            </a:r>
            <a:endParaRPr lang="es-CO" dirty="0"/>
          </a:p>
        </p:txBody>
      </p:sp>
      <p:sp>
        <p:nvSpPr>
          <p:cNvPr id="4" name="Rectángulo 3"/>
          <p:cNvSpPr/>
          <p:nvPr/>
        </p:nvSpPr>
        <p:spPr>
          <a:xfrm>
            <a:off x="3995936" y="1560913"/>
            <a:ext cx="1656184" cy="266429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Rectángulo 4"/>
          <p:cNvSpPr/>
          <p:nvPr/>
        </p:nvSpPr>
        <p:spPr>
          <a:xfrm>
            <a:off x="7020272" y="1560913"/>
            <a:ext cx="1656184" cy="266429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engrane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44035" y="1635646"/>
            <a:ext cx="341263" cy="34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recto de flecha 6"/>
          <p:cNvCxnSpPr>
            <a:stCxn id="1026" idx="1"/>
          </p:cNvCxnSpPr>
          <p:nvPr/>
        </p:nvCxnSpPr>
        <p:spPr>
          <a:xfrm>
            <a:off x="5585298" y="1806278"/>
            <a:ext cx="1418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 flipH="1">
            <a:off x="5652120" y="3867894"/>
            <a:ext cx="13681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7183388" y="2283718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Black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7164288" y="2749860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White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7164288" y="3216001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Blue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8109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RETO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FECHA DE ENTREGA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mtClean="0"/>
              <a:t>6 </a:t>
            </a:r>
            <a:r>
              <a:rPr lang="es-ES" smtClean="0"/>
              <a:t>de SEPTIEMBRE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73959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2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2675" t="10800" r="42241" b="9400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pic>
        <p:nvPicPr>
          <p:cNvPr id="11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887883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El lugar más cercano es La Universidad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1028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959041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n 18"/>
          <p:cNvPicPr>
            <a:picLocks noChangeAspect="1"/>
          </p:cNvPicPr>
          <p:nvPr/>
        </p:nvPicPr>
        <p:blipFill rotWithShape="1">
          <a:blip r:embed="rId6"/>
          <a:srcRect l="14169" t="26200" r="64569" b="8000"/>
          <a:stretch/>
        </p:blipFill>
        <p:spPr>
          <a:xfrm>
            <a:off x="3703498" y="1427906"/>
            <a:ext cx="1788118" cy="3112649"/>
          </a:xfrm>
          <a:prstGeom prst="rect">
            <a:avLst/>
          </a:prstGeom>
          <a:scene3d>
            <a:camera prst="perspectiveRight">
              <a:rot lat="0" lon="19199990" rev="0"/>
            </a:camera>
            <a:lightRig rig="threePt" dir="t"/>
          </a:scene3d>
        </p:spPr>
      </p:pic>
      <p:cxnSp>
        <p:nvCxnSpPr>
          <p:cNvPr id="22" name="Conector recto de flecha 21"/>
          <p:cNvCxnSpPr/>
          <p:nvPr/>
        </p:nvCxnSpPr>
        <p:spPr>
          <a:xfrm>
            <a:off x="5040632" y="1926919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/>
          <p:nvPr/>
        </p:nvCxnSpPr>
        <p:spPr>
          <a:xfrm>
            <a:off x="4283968" y="2174496"/>
            <a:ext cx="16561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/>
          <p:nvPr/>
        </p:nvCxnSpPr>
        <p:spPr>
          <a:xfrm>
            <a:off x="5040632" y="2931790"/>
            <a:ext cx="899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/>
          <p:cNvCxnSpPr/>
          <p:nvPr/>
        </p:nvCxnSpPr>
        <p:spPr>
          <a:xfrm>
            <a:off x="5059568" y="4011910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5907000" y="1614492"/>
            <a:ext cx="2232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Permite agregar nuevos lugares para que la app los recuerde</a:t>
            </a:r>
            <a:endParaRPr lang="es-CO" sz="1100" dirty="0"/>
          </a:p>
        </p:txBody>
      </p:sp>
      <p:sp>
        <p:nvSpPr>
          <p:cNvPr id="33" name="CuadroTexto 32"/>
          <p:cNvSpPr txBox="1"/>
          <p:nvPr/>
        </p:nvSpPr>
        <p:spPr>
          <a:xfrm>
            <a:off x="5907000" y="2045379"/>
            <a:ext cx="22322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Este marcador está puesto donde se encuentre ubicada la persona</a:t>
            </a:r>
            <a:endParaRPr lang="es-CO" sz="1100" dirty="0"/>
          </a:p>
        </p:txBody>
      </p:sp>
      <p:sp>
        <p:nvSpPr>
          <p:cNvPr id="34" name="CuadroTexto 33"/>
          <p:cNvSpPr txBox="1"/>
          <p:nvPr/>
        </p:nvSpPr>
        <p:spPr>
          <a:xfrm>
            <a:off x="5907000" y="2781867"/>
            <a:ext cx="2232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El marcador está puesto donde se encuentre ubicada la persona</a:t>
            </a:r>
            <a:endParaRPr lang="es-CO" sz="110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5940152" y="3796466"/>
            <a:ext cx="22322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El cajón de información dirá información acerca del estado de la persona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259082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14169" t="26200" r="64569" b="8000"/>
          <a:stretch/>
        </p:blipFill>
        <p:spPr>
          <a:xfrm>
            <a:off x="3654252" y="1386547"/>
            <a:ext cx="1880484" cy="3273435"/>
          </a:xfrm>
          <a:prstGeom prst="rect">
            <a:avLst/>
          </a:prstGeom>
          <a:scene3d>
            <a:camera prst="perspectiveRight">
              <a:rot lat="0" lon="19499996" rev="0"/>
            </a:camera>
            <a:lightRig rig="threePt" dir="t"/>
          </a:scene3d>
        </p:spPr>
      </p:pic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El lugar más cercano es La Universidad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22" name="Conector recto de flecha 21"/>
          <p:cNvCxnSpPr/>
          <p:nvPr/>
        </p:nvCxnSpPr>
        <p:spPr>
          <a:xfrm>
            <a:off x="5040632" y="1926919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/>
          <p:nvPr/>
        </p:nvCxnSpPr>
        <p:spPr>
          <a:xfrm>
            <a:off x="4752600" y="2345461"/>
            <a:ext cx="11521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5907000" y="1614492"/>
            <a:ext cx="2232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La implementación es libre, pero poder normar y marcar el lugar.</a:t>
            </a:r>
            <a:endParaRPr lang="es-CO" sz="1100" dirty="0"/>
          </a:p>
        </p:txBody>
      </p:sp>
      <p:sp>
        <p:nvSpPr>
          <p:cNvPr id="33" name="CuadroTexto 32"/>
          <p:cNvSpPr txBox="1"/>
          <p:nvPr/>
        </p:nvSpPr>
        <p:spPr>
          <a:xfrm>
            <a:off x="5907000" y="2045379"/>
            <a:ext cx="22322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La información del marcado que debe ofrecer es a cuántos metros se encuentra el usuario del lugar.</a:t>
            </a:r>
            <a:endParaRPr lang="es-CO" sz="1100" dirty="0"/>
          </a:p>
        </p:txBody>
      </p:sp>
      <p:sp>
        <p:nvSpPr>
          <p:cNvPr id="3" name="Llamada rectangular 2"/>
          <p:cNvSpPr/>
          <p:nvPr/>
        </p:nvSpPr>
        <p:spPr>
          <a:xfrm>
            <a:off x="1944473" y="2250169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Universidad </a:t>
            </a:r>
            <a:r>
              <a:rPr lang="es-ES" sz="500" dirty="0" err="1" smtClean="0">
                <a:solidFill>
                  <a:schemeClr val="bg1"/>
                </a:solidFill>
              </a:rPr>
              <a:t>Icesi</a:t>
            </a:r>
            <a:endParaRPr lang="es-ES" sz="500" dirty="0" smtClean="0">
              <a:solidFill>
                <a:schemeClr val="bg1"/>
              </a:solidFill>
            </a:endParaRPr>
          </a:p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a 500m del lugar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21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59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Referenciar Views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473612" y="4443957"/>
            <a:ext cx="5629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 smtClean="0"/>
              <a:t>XML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2051719" y="4443958"/>
            <a:ext cx="6639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 smtClean="0"/>
              <a:t>JAVA</a:t>
            </a:r>
            <a:endParaRPr lang="es-CO" dirty="0"/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305447" y="1491630"/>
            <a:ext cx="4156509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onCreate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Bundle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savedInstanceState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.onCreate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savedInstanceState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setContentView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R.layout.</a:t>
            </a:r>
            <a:r>
              <a:rPr kumimoji="0" lang="es-CO" altLang="es-CO" sz="10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activity_main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login_btn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kumimoji="0" lang="es-CO" altLang="es-CO" sz="1000" b="0" i="0" u="none" strike="noStrike" cap="none" normalizeH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findViewById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R.id.</a:t>
            </a:r>
            <a:r>
              <a:rPr kumimoji="0" lang="es-CO" altLang="es-CO" sz="10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login_btn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es-CO" altLang="es-CO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594860" y="1491630"/>
            <a:ext cx="4320480" cy="193899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:layout_width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match_parent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:layout_height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wrap_content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:layout_marginTop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"15dp"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:layout_marginLeft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"50dp"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:layout_marginRight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"50dp"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:textColor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"#9F4898"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:background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"@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drawable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back_btn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:text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:id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"@+id/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login_btn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"@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Widget.AppCompat.Button.Borderless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kumimoji="0" lang="es-CO" altLang="es-CO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4890646" y="3752519"/>
            <a:ext cx="37289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altLang="es-CO" dirty="0" err="1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lang="es-CO" altLang="es-CO" dirty="0" err="1">
                <a:solidFill>
                  <a:srgbClr val="BABAB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:id</a:t>
            </a:r>
            <a:r>
              <a:rPr lang="es-CO" altLang="es-CO" dirty="0">
                <a:solidFill>
                  <a:srgbClr val="BABAB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CO" altLang="es-CO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"@+id</a:t>
            </a:r>
            <a:r>
              <a:rPr lang="es-CO" altLang="es-CO" dirty="0" smtClean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/&lt;IDENTIFICADOR&gt;"</a:t>
            </a:r>
            <a:endParaRPr lang="es-CO" dirty="0"/>
          </a:p>
        </p:txBody>
      </p:sp>
      <p:sp>
        <p:nvSpPr>
          <p:cNvPr id="12" name="Rectángulo 11"/>
          <p:cNvSpPr/>
          <p:nvPr/>
        </p:nvSpPr>
        <p:spPr>
          <a:xfrm>
            <a:off x="378021" y="3690964"/>
            <a:ext cx="401135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altLang="es-CO" dirty="0" smtClean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&lt;VIEW&gt; &lt;referencia&gt; = </a:t>
            </a:r>
            <a:r>
              <a:rPr lang="es-CO" altLang="es-CO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findViewById</a:t>
            </a:r>
            <a:r>
              <a:rPr lang="es-CO" altLang="es-CO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(R.id</a:t>
            </a:r>
            <a:r>
              <a:rPr lang="es-CO" altLang="es-CO" dirty="0" smtClean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CO" altLang="es-CO" i="1" dirty="0" smtClean="0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&lt;IDENTIFICADOR&gt;</a:t>
            </a:r>
            <a:r>
              <a:rPr lang="es-CO" altLang="es-CO" dirty="0" smtClean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s-CO" altLang="es-CO" dirty="0" smtClean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s-CO" altLang="es-CO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s-CO" altLang="es-CO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08326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14169" t="27226" r="65750" b="7675"/>
          <a:stretch/>
        </p:blipFill>
        <p:spPr>
          <a:xfrm>
            <a:off x="4035523" y="1411108"/>
            <a:ext cx="1777702" cy="3241691"/>
          </a:xfrm>
          <a:prstGeom prst="rect">
            <a:avLst/>
          </a:prstGeom>
          <a:scene3d>
            <a:camera prst="perspectiveRight">
              <a:rot lat="0" lon="19799998" rev="0"/>
            </a:camera>
            <a:lightRig rig="threePt" dir="t"/>
          </a:scene3d>
        </p:spPr>
      </p:pic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Usted está en </a:t>
            </a:r>
            <a:r>
              <a:rPr lang="es-ES" sz="1050" dirty="0" err="1" smtClean="0">
                <a:solidFill>
                  <a:schemeClr val="tx1"/>
                </a:solidFill>
              </a:rPr>
              <a:t>Univesidad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Llamada rectangular 2"/>
          <p:cNvSpPr/>
          <p:nvPr/>
        </p:nvSpPr>
        <p:spPr>
          <a:xfrm>
            <a:off x="1944473" y="2250169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Universidad </a:t>
            </a:r>
            <a:r>
              <a:rPr lang="es-ES" sz="500" dirty="0" err="1" smtClean="0">
                <a:solidFill>
                  <a:schemeClr val="bg1"/>
                </a:solidFill>
              </a:rPr>
              <a:t>Icesi</a:t>
            </a:r>
            <a:endParaRPr lang="es-ES" sz="500" dirty="0" smtClean="0">
              <a:solidFill>
                <a:schemeClr val="bg1"/>
              </a:solidFill>
            </a:endParaRPr>
          </a:p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a 500m del lugar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17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92" y="2923524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Conector recto de flecha 22"/>
          <p:cNvCxnSpPr/>
          <p:nvPr/>
        </p:nvCxnSpPr>
        <p:spPr>
          <a:xfrm>
            <a:off x="5220072" y="4083918"/>
            <a:ext cx="6846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5907000" y="3874646"/>
            <a:ext cx="22322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Si se encuentra muy cerca al punto, el cajón de información le debe decir a cuánto está.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1416149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14563" t="26200" r="65356" b="8001"/>
          <a:stretch/>
        </p:blipFill>
        <p:spPr>
          <a:xfrm>
            <a:off x="3869542" y="1519758"/>
            <a:ext cx="1658421" cy="3056698"/>
          </a:xfrm>
          <a:prstGeom prst="rect">
            <a:avLst/>
          </a:prstGeom>
          <a:scene3d>
            <a:camera prst="perspectiveRight">
              <a:rot lat="0" lon="19799994" rev="0"/>
            </a:camera>
            <a:lightRig rig="threePt" dir="t"/>
          </a:scene3d>
        </p:spPr>
      </p:pic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Usted está en </a:t>
            </a:r>
            <a:r>
              <a:rPr lang="es-ES" sz="1050" dirty="0" err="1" smtClean="0">
                <a:solidFill>
                  <a:schemeClr val="tx1"/>
                </a:solidFill>
              </a:rPr>
              <a:t>Univesidad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Llamada rectangular 2"/>
          <p:cNvSpPr/>
          <p:nvPr/>
        </p:nvSpPr>
        <p:spPr>
          <a:xfrm>
            <a:off x="2177192" y="2232371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en Cl18 con Cr 122, Cali, Colombia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17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92" y="2923524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Conector recto de flecha 22"/>
          <p:cNvCxnSpPr/>
          <p:nvPr/>
        </p:nvCxnSpPr>
        <p:spPr>
          <a:xfrm>
            <a:off x="5076056" y="2571750"/>
            <a:ext cx="6846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5760712" y="2421501"/>
            <a:ext cx="22322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Cuando de </a:t>
            </a:r>
            <a:r>
              <a:rPr lang="es-ES" sz="1100" dirty="0" err="1" smtClean="0"/>
              <a:t>click</a:t>
            </a:r>
            <a:r>
              <a:rPr lang="es-ES" sz="1100" dirty="0" smtClean="0"/>
              <a:t> en el marcador de la persona, puede ver la dirección en la que se encuentra.</a:t>
            </a:r>
            <a:endParaRPr lang="es-CO" sz="1100" dirty="0"/>
          </a:p>
        </p:txBody>
      </p:sp>
      <p:pic>
        <p:nvPicPr>
          <p:cNvPr id="19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7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Usted está en </a:t>
            </a:r>
            <a:r>
              <a:rPr lang="es-ES" sz="1050" dirty="0" err="1" smtClean="0">
                <a:solidFill>
                  <a:schemeClr val="tx1"/>
                </a:solidFill>
              </a:rPr>
              <a:t>Univesidad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Llamada rectangular 2"/>
          <p:cNvSpPr/>
          <p:nvPr/>
        </p:nvSpPr>
        <p:spPr>
          <a:xfrm>
            <a:off x="2177192" y="2232371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en Cl18 con Cr 122, Cali, Colombia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17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92" y="2923524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/>
          <p:cNvSpPr txBox="1"/>
          <p:nvPr/>
        </p:nvSpPr>
        <p:spPr>
          <a:xfrm>
            <a:off x="3409932" y="1760415"/>
            <a:ext cx="28741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Deben implementarlo usando Google </a:t>
            </a:r>
            <a:r>
              <a:rPr lang="es-ES" dirty="0" err="1" smtClean="0"/>
              <a:t>Maps</a:t>
            </a:r>
            <a:r>
              <a:rPr lang="es-ES" dirty="0" smtClean="0"/>
              <a:t> SDK </a:t>
            </a:r>
            <a:r>
              <a:rPr lang="es-ES" dirty="0" err="1" smtClean="0"/>
              <a:t>for</a:t>
            </a:r>
            <a:r>
              <a:rPr lang="es-ES" dirty="0" smtClean="0"/>
              <a:t> Android</a:t>
            </a:r>
          </a:p>
          <a:p>
            <a:endParaRPr lang="es-ES" dirty="0"/>
          </a:p>
          <a:p>
            <a:r>
              <a:rPr lang="es-CO" dirty="0">
                <a:hlinkClick r:id="rId6"/>
              </a:rPr>
              <a:t>https://developers.google.com/maps/documentation/android-sdk/intro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0254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Listeners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0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Listeners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043608" y="1491630"/>
            <a:ext cx="561662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GUI </a:t>
            </a:r>
            <a:r>
              <a:rPr lang="es-ES" dirty="0" err="1" smtClean="0"/>
              <a:t>Listeners</a:t>
            </a:r>
            <a:r>
              <a:rPr lang="es-CO" dirty="0" smtClean="0"/>
              <a:t>:</a:t>
            </a:r>
          </a:p>
          <a:p>
            <a:r>
              <a:rPr lang="es-ES" dirty="0"/>
              <a:t>	</a:t>
            </a:r>
            <a:r>
              <a:rPr lang="es-ES" dirty="0" smtClean="0"/>
              <a:t>Interrupciones del usuario</a:t>
            </a:r>
          </a:p>
          <a:p>
            <a:r>
              <a:rPr lang="es-ES" dirty="0"/>
              <a:t> </a:t>
            </a:r>
            <a:r>
              <a:rPr lang="es-ES" dirty="0" smtClean="0"/>
              <a:t>     </a:t>
            </a:r>
            <a:r>
              <a:rPr lang="es-ES" b="1" dirty="0" smtClean="0"/>
              <a:t>EJEMPLOS</a:t>
            </a:r>
          </a:p>
          <a:p>
            <a:r>
              <a:rPr lang="es-ES" dirty="0" smtClean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onClickListener</a:t>
            </a:r>
            <a:endParaRPr lang="es-ES" dirty="0" smtClean="0"/>
          </a:p>
          <a:p>
            <a:r>
              <a:rPr lang="es-ES" dirty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onItemClickListener</a:t>
            </a:r>
            <a:endParaRPr lang="es-ES" dirty="0"/>
          </a:p>
          <a:p>
            <a:r>
              <a:rPr lang="es-ES" dirty="0" smtClean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onTouchListener</a:t>
            </a:r>
            <a:endParaRPr lang="es-ES" dirty="0" smtClean="0"/>
          </a:p>
          <a:p>
            <a:r>
              <a:rPr lang="es-ES" dirty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onKeyListener</a:t>
            </a:r>
            <a:endParaRPr lang="es-ES" dirty="0" smtClean="0"/>
          </a:p>
          <a:p>
            <a:endParaRPr lang="es-ES" dirty="0"/>
          </a:p>
          <a:p>
            <a:r>
              <a:rPr lang="es-ES" dirty="0" err="1" smtClean="0"/>
              <a:t>System</a:t>
            </a:r>
            <a:r>
              <a:rPr lang="es-ES" dirty="0" smtClean="0"/>
              <a:t> </a:t>
            </a:r>
            <a:r>
              <a:rPr lang="es-ES" dirty="0" err="1" smtClean="0"/>
              <a:t>Listeners</a:t>
            </a:r>
            <a:r>
              <a:rPr lang="es-ES" dirty="0" smtClean="0"/>
              <a:t>:</a:t>
            </a:r>
          </a:p>
          <a:p>
            <a:r>
              <a:rPr lang="es-ES" dirty="0"/>
              <a:t>	</a:t>
            </a:r>
            <a:r>
              <a:rPr lang="es-ES" dirty="0" smtClean="0"/>
              <a:t>Interrupciones del sistema</a:t>
            </a:r>
          </a:p>
          <a:p>
            <a:r>
              <a:rPr lang="es-ES" dirty="0" smtClean="0"/>
              <a:t>      </a:t>
            </a:r>
            <a:r>
              <a:rPr lang="es-ES" b="1" dirty="0" smtClean="0"/>
              <a:t>EJEMPLOS</a:t>
            </a:r>
          </a:p>
          <a:p>
            <a:r>
              <a:rPr lang="es-ES" b="1" dirty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onActivityResult</a:t>
            </a:r>
            <a:endParaRPr lang="es-ES" dirty="0" smtClean="0"/>
          </a:p>
          <a:p>
            <a:r>
              <a:rPr lang="es-ES" b="1" dirty="0"/>
              <a:t>	</a:t>
            </a:r>
            <a:r>
              <a:rPr lang="es-ES" dirty="0">
                <a:solidFill>
                  <a:srgbClr val="0070C0"/>
                </a:solidFill>
              </a:rPr>
              <a:t>x</a:t>
            </a:r>
            <a:r>
              <a:rPr lang="es-ES" dirty="0"/>
              <a:t> </a:t>
            </a:r>
            <a:r>
              <a:rPr lang="es-ES" dirty="0" err="1" smtClean="0"/>
              <a:t>onRequestPermissionsResult</a:t>
            </a:r>
            <a:endParaRPr lang="es-ES" b="1" dirty="0" smtClean="0"/>
          </a:p>
        </p:txBody>
      </p:sp>
    </p:spTree>
    <p:extLst>
      <p:ext uri="{BB962C8B-B14F-4D97-AF65-F5344CB8AC3E}">
        <p14:creationId xmlns:p14="http://schemas.microsoft.com/office/powerpoint/2010/main" val="218396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Referenciación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019357" y="2532784"/>
            <a:ext cx="6124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Consolas" panose="020B0609020204030204" pitchFamily="49" charset="0"/>
              </a:rPr>
              <a:t>Button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boton</a:t>
            </a:r>
            <a:r>
              <a:rPr lang="en-US" sz="1600" dirty="0" smtClean="0">
                <a:latin typeface="Consolas" panose="020B0609020204030204" pitchFamily="49" charset="0"/>
              </a:rPr>
              <a:t> = </a:t>
            </a:r>
            <a:r>
              <a:rPr lang="en-US" sz="1600" dirty="0">
                <a:latin typeface="Consolas" panose="020B0609020204030204" pitchFamily="49" charset="0"/>
              </a:rPr>
              <a:t>(Button) </a:t>
            </a:r>
            <a:r>
              <a:rPr lang="en-US" sz="1600" dirty="0" err="1" smtClean="0">
                <a:latin typeface="Consolas" panose="020B0609020204030204" pitchFamily="49" charset="0"/>
              </a:rPr>
              <a:t>findViewById</a:t>
            </a:r>
            <a:r>
              <a:rPr lang="en-US" sz="1600" dirty="0" smtClean="0"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latin typeface="Consolas" panose="020B0609020204030204" pitchFamily="49" charset="0"/>
              </a:rPr>
              <a:t>R.id.boton</a:t>
            </a:r>
            <a:r>
              <a:rPr lang="en-US" sz="1600" dirty="0" smtClean="0">
                <a:latin typeface="Consolas" panose="020B0609020204030204" pitchFamily="49" charset="0"/>
              </a:rPr>
              <a:t>);</a:t>
            </a:r>
            <a:endParaRPr lang="en-US" sz="16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</p:txBody>
      </p:sp>
      <p:sp>
        <p:nvSpPr>
          <p:cNvPr id="13" name="26 Rectángulo"/>
          <p:cNvSpPr/>
          <p:nvPr/>
        </p:nvSpPr>
        <p:spPr>
          <a:xfrm>
            <a:off x="1147150" y="1635646"/>
            <a:ext cx="1408626" cy="24976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5" name="Rectangle 8"/>
          <p:cNvSpPr/>
          <p:nvPr/>
        </p:nvSpPr>
        <p:spPr>
          <a:xfrm>
            <a:off x="1275399" y="1915992"/>
            <a:ext cx="1152128" cy="43204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Click</a:t>
            </a:r>
            <a:r>
              <a:rPr lang="es-ES" dirty="0" smtClean="0">
                <a:solidFill>
                  <a:schemeClr val="tx1"/>
                </a:solidFill>
              </a:rPr>
              <a:t> me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7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388" y="2193277"/>
            <a:ext cx="487388" cy="487388"/>
          </a:xfrm>
          <a:prstGeom prst="rect">
            <a:avLst/>
          </a:prstGeom>
          <a:noFill/>
          <a:scene3d>
            <a:camera prst="perspectiveAbove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85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OnClickListener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50" y="1635646"/>
            <a:ext cx="1408626" cy="24976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75399" y="1915992"/>
            <a:ext cx="1152128" cy="43204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Click</a:t>
            </a:r>
            <a:r>
              <a:rPr lang="es-ES" dirty="0" smtClean="0">
                <a:solidFill>
                  <a:schemeClr val="tx1"/>
                </a:solidFill>
              </a:rPr>
              <a:t> me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388" y="2193277"/>
            <a:ext cx="487388" cy="487388"/>
          </a:xfrm>
          <a:prstGeom prst="rect">
            <a:avLst/>
          </a:prstGeom>
          <a:noFill/>
          <a:scene3d>
            <a:camera prst="perspectiveAbove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2992802" y="1607145"/>
            <a:ext cx="61246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onsolas" panose="020B0609020204030204" pitchFamily="49" charset="0"/>
              </a:rPr>
              <a:t>Button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boton</a:t>
            </a:r>
            <a:r>
              <a:rPr lang="en-US" sz="1200" dirty="0" smtClean="0">
                <a:latin typeface="Consolas" panose="020B0609020204030204" pitchFamily="49" charset="0"/>
              </a:rPr>
              <a:t> = </a:t>
            </a:r>
            <a:r>
              <a:rPr lang="en-US" sz="1200" dirty="0">
                <a:latin typeface="Consolas" panose="020B0609020204030204" pitchFamily="49" charset="0"/>
              </a:rPr>
              <a:t>(Button) </a:t>
            </a:r>
            <a:r>
              <a:rPr lang="en-US" sz="1200" dirty="0" err="1" smtClean="0">
                <a:latin typeface="Consolas" panose="020B0609020204030204" pitchFamily="49" charset="0"/>
              </a:rPr>
              <a:t>findViewById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R.id.boton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 smtClean="0">
                <a:latin typeface="Consolas" panose="020B0609020204030204" pitchFamily="49" charset="0"/>
              </a:rPr>
              <a:t>boton.setOnClickListener</a:t>
            </a:r>
            <a:r>
              <a:rPr lang="en-US" sz="1200" dirty="0" smtClean="0">
                <a:latin typeface="Consolas" panose="020B0609020204030204" pitchFamily="49" charset="0"/>
              </a:rPr>
              <a:t>(new </a:t>
            </a:r>
            <a:r>
              <a:rPr lang="en-US" sz="1200" dirty="0" err="1">
                <a:latin typeface="Consolas" panose="020B0609020204030204" pitchFamily="49" charset="0"/>
              </a:rPr>
              <a:t>View.OnClickListener</a:t>
            </a:r>
            <a:r>
              <a:rPr lang="en-US" sz="12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@Override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public void </a:t>
            </a:r>
            <a:r>
              <a:rPr lang="en-US" sz="1200" dirty="0" err="1">
                <a:latin typeface="Consolas" panose="020B0609020204030204" pitchFamily="49" charset="0"/>
              </a:rPr>
              <a:t>onClick</a:t>
            </a:r>
            <a:r>
              <a:rPr lang="en-US" sz="1200" dirty="0">
                <a:latin typeface="Consolas" panose="020B0609020204030204" pitchFamily="49" charset="0"/>
              </a:rPr>
              <a:t>(View v) {</a:t>
            </a:r>
          </a:p>
          <a:p>
            <a:r>
              <a:rPr lang="en-US" sz="1200" i="1" dirty="0">
                <a:latin typeface="Consolas" panose="020B0609020204030204" pitchFamily="49" charset="0"/>
              </a:rPr>
              <a:t>        </a:t>
            </a:r>
            <a:r>
              <a:rPr lang="en-US" sz="1200" i="1" dirty="0" err="1" smtClean="0">
                <a:latin typeface="Consolas" panose="020B0609020204030204" pitchFamily="49" charset="0"/>
              </a:rPr>
              <a:t>accion</a:t>
            </a:r>
            <a:r>
              <a:rPr lang="en-US" sz="1200" i="1" dirty="0" smtClean="0">
                <a:latin typeface="Consolas" panose="020B0609020204030204" pitchFamily="49" charset="0"/>
              </a:rPr>
              <a:t>(v</a:t>
            </a:r>
            <a:r>
              <a:rPr lang="en-US" sz="1200" i="1" dirty="0"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83968" y="3604818"/>
            <a:ext cx="22906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/>
              <a:t>Ejecuta el método acción cuando se toque el botón</a:t>
            </a:r>
            <a:endParaRPr lang="en-US" dirty="0"/>
          </a:p>
        </p:txBody>
      </p:sp>
      <p:sp>
        <p:nvSpPr>
          <p:cNvPr id="3" name="Rectángulo 2"/>
          <p:cNvSpPr/>
          <p:nvPr/>
        </p:nvSpPr>
        <p:spPr>
          <a:xfrm>
            <a:off x="3971062" y="3543262"/>
            <a:ext cx="3129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dirty="0" smtClean="0"/>
              <a:t>!</a:t>
            </a:r>
            <a:endParaRPr lang="es-CO" sz="3600" dirty="0"/>
          </a:p>
        </p:txBody>
      </p:sp>
      <p:pic>
        <p:nvPicPr>
          <p:cNvPr id="13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99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OnTouchListener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49" y="1635646"/>
            <a:ext cx="1399685" cy="24976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147149" y="1902219"/>
            <a:ext cx="1399685" cy="1944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992802" y="1419622"/>
            <a:ext cx="612464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>
                <a:latin typeface="Consolas" panose="020B0609020204030204" pitchFamily="49" charset="0"/>
              </a:rPr>
              <a:t>TextView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miText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>
                <a:latin typeface="Consolas" panose="020B0609020204030204" pitchFamily="49" charset="0"/>
              </a:rPr>
              <a:t>= (Button) </a:t>
            </a:r>
            <a:r>
              <a:rPr lang="en-US" sz="1200" dirty="0" err="1" smtClean="0">
                <a:latin typeface="Consolas" panose="020B0609020204030204" pitchFamily="49" charset="0"/>
              </a:rPr>
              <a:t>findViewById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R.id.miText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</a:rPr>
              <a:t>miText</a:t>
            </a:r>
            <a:r>
              <a:rPr lang="en-US" sz="1200" dirty="0" err="1" smtClean="0">
                <a:latin typeface="Consolas" panose="020B0609020204030204" pitchFamily="49" charset="0"/>
              </a:rPr>
              <a:t>.setOnTouchListener</a:t>
            </a:r>
            <a:r>
              <a:rPr lang="en-US" sz="1200" dirty="0" smtClean="0">
                <a:latin typeface="Consolas" panose="020B0609020204030204" pitchFamily="49" charset="0"/>
              </a:rPr>
              <a:t>(new </a:t>
            </a:r>
            <a:r>
              <a:rPr lang="en-US" sz="1200" dirty="0" err="1">
                <a:latin typeface="Consolas" panose="020B0609020204030204" pitchFamily="49" charset="0"/>
              </a:rPr>
              <a:t>OnTouchListener</a:t>
            </a:r>
            <a:r>
              <a:rPr lang="en-US" sz="12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@Override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public </a:t>
            </a:r>
            <a:r>
              <a:rPr lang="en-US" sz="1200" dirty="0" err="1">
                <a:latin typeface="Consolas" panose="020B0609020204030204" pitchFamily="49" charset="0"/>
              </a:rPr>
              <a:t>boolean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err="1">
                <a:latin typeface="Consolas" panose="020B0609020204030204" pitchFamily="49" charset="0"/>
              </a:rPr>
              <a:t>onTouch</a:t>
            </a:r>
            <a:r>
              <a:rPr lang="en-US" sz="1200" dirty="0">
                <a:latin typeface="Consolas" panose="020B0609020204030204" pitchFamily="49" charset="0"/>
              </a:rPr>
              <a:t>(View v, </a:t>
            </a:r>
            <a:r>
              <a:rPr lang="en-US" sz="1200" dirty="0" err="1">
                <a:latin typeface="Consolas" panose="020B0609020204030204" pitchFamily="49" charset="0"/>
              </a:rPr>
              <a:t>MotionEvent</a:t>
            </a:r>
            <a:r>
              <a:rPr lang="en-US" sz="1200" dirty="0">
                <a:latin typeface="Consolas" panose="020B0609020204030204" pitchFamily="49" charset="0"/>
              </a:rPr>
              <a:t> event)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	 </a:t>
            </a:r>
            <a:r>
              <a:rPr lang="es-ES" sz="1200" dirty="0" err="1">
                <a:latin typeface="Consolas" panose="020B0609020204030204" pitchFamily="49" charset="0"/>
              </a:rPr>
              <a:t>switch</a:t>
            </a:r>
            <a:r>
              <a:rPr lang="es-ES" sz="1200" dirty="0">
                <a:latin typeface="Consolas" panose="020B0609020204030204" pitchFamily="49" charset="0"/>
              </a:rPr>
              <a:t> (</a:t>
            </a:r>
            <a:r>
              <a:rPr lang="es-ES" sz="1200" dirty="0" err="1">
                <a:latin typeface="Consolas" panose="020B0609020204030204" pitchFamily="49" charset="0"/>
              </a:rPr>
              <a:t>event.getAction</a:t>
            </a:r>
            <a:r>
              <a:rPr lang="es-ES" sz="1200" dirty="0">
                <a:latin typeface="Consolas" panose="020B0609020204030204" pitchFamily="49" charset="0"/>
              </a:rPr>
              <a:t>()) 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    case </a:t>
            </a:r>
            <a:r>
              <a:rPr lang="es-ES" sz="1200" dirty="0" err="1">
                <a:latin typeface="Consolas" panose="020B0609020204030204" pitchFamily="49" charset="0"/>
              </a:rPr>
              <a:t>MotionEvent.</a:t>
            </a:r>
            <a:r>
              <a:rPr lang="es-ES" sz="1200" b="1" dirty="0" err="1">
                <a:latin typeface="Consolas" panose="020B0609020204030204" pitchFamily="49" charset="0"/>
              </a:rPr>
              <a:t>ACTION_DOWN</a:t>
            </a:r>
            <a:r>
              <a:rPr lang="es-ES" sz="1200" dirty="0" smtClean="0">
                <a:latin typeface="Consolas" panose="020B0609020204030204" pitchFamily="49" charset="0"/>
              </a:rPr>
              <a:t>: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    </a:t>
            </a:r>
            <a:r>
              <a:rPr lang="es-ES" sz="1200" dirty="0" err="1" smtClean="0">
                <a:latin typeface="Consolas" panose="020B0609020204030204" pitchFamily="49" charset="0"/>
              </a:rPr>
              <a:t>return</a:t>
            </a:r>
            <a:r>
              <a:rPr lang="es-ES" sz="1200" dirty="0" smtClean="0">
                <a:latin typeface="Consolas" panose="020B0609020204030204" pitchFamily="49" charset="0"/>
              </a:rPr>
              <a:t> true;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            case </a:t>
            </a:r>
            <a:r>
              <a:rPr lang="es-ES" sz="1200" dirty="0" err="1">
                <a:latin typeface="Consolas" panose="020B0609020204030204" pitchFamily="49" charset="0"/>
              </a:rPr>
              <a:t>MotionEvent.</a:t>
            </a:r>
            <a:r>
              <a:rPr lang="es-ES" sz="1200" b="1" dirty="0" err="1">
                <a:latin typeface="Consolas" panose="020B0609020204030204" pitchFamily="49" charset="0"/>
              </a:rPr>
              <a:t>ACTION_MOVE</a:t>
            </a:r>
            <a:r>
              <a:rPr lang="es-ES" sz="1200" dirty="0" smtClean="0">
                <a:latin typeface="Consolas" panose="020B0609020204030204" pitchFamily="49" charset="0"/>
              </a:rPr>
              <a:t>: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    </a:t>
            </a:r>
            <a:r>
              <a:rPr lang="es-ES" sz="1200" dirty="0" err="1" smtClean="0">
                <a:latin typeface="Consolas" panose="020B0609020204030204" pitchFamily="49" charset="0"/>
              </a:rPr>
              <a:t>return</a:t>
            </a:r>
            <a:r>
              <a:rPr lang="es-ES" sz="1200" dirty="0" smtClean="0">
                <a:latin typeface="Consolas" panose="020B0609020204030204" pitchFamily="49" charset="0"/>
              </a:rPr>
              <a:t> true;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            case </a:t>
            </a:r>
            <a:r>
              <a:rPr lang="es-ES" sz="1200" dirty="0" err="1">
                <a:latin typeface="Consolas" panose="020B0609020204030204" pitchFamily="49" charset="0"/>
              </a:rPr>
              <a:t>MotionEvent.</a:t>
            </a:r>
            <a:r>
              <a:rPr lang="es-ES" sz="1200" b="1" dirty="0" err="1">
                <a:latin typeface="Consolas" panose="020B0609020204030204" pitchFamily="49" charset="0"/>
              </a:rPr>
              <a:t>ACTION_UP</a:t>
            </a:r>
            <a:r>
              <a:rPr lang="es-ES" sz="1200" dirty="0" smtClean="0">
                <a:latin typeface="Consolas" panose="020B0609020204030204" pitchFamily="49" charset="0"/>
              </a:rPr>
              <a:t>: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    </a:t>
            </a:r>
            <a:r>
              <a:rPr lang="es-ES" sz="1200" dirty="0" err="1" smtClean="0">
                <a:latin typeface="Consolas" panose="020B0609020204030204" pitchFamily="49" charset="0"/>
              </a:rPr>
              <a:t>return</a:t>
            </a:r>
            <a:r>
              <a:rPr lang="es-ES" sz="1200" dirty="0" smtClean="0">
                <a:latin typeface="Consolas" panose="020B0609020204030204" pitchFamily="49" charset="0"/>
              </a:rPr>
              <a:t> false;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        } 	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smtClean="0">
                <a:latin typeface="Consolas" panose="020B0609020204030204" pitchFamily="49" charset="0"/>
              </a:rPr>
              <a:t>   }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3" name="Flecha en U 2"/>
          <p:cNvSpPr/>
          <p:nvPr/>
        </p:nvSpPr>
        <p:spPr>
          <a:xfrm>
            <a:off x="1815600" y="2377321"/>
            <a:ext cx="504056" cy="64807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83940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pic>
        <p:nvPicPr>
          <p:cNvPr id="2050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451" y="2874327"/>
            <a:ext cx="487388" cy="4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52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OnTouchListener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992802" y="1419622"/>
            <a:ext cx="61246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i="1" dirty="0" err="1" smtClean="0">
                <a:latin typeface="Consolas" panose="020B0609020204030204" pitchFamily="49" charset="0"/>
              </a:rPr>
              <a:t>MotionEvent.</a:t>
            </a:r>
            <a:r>
              <a:rPr lang="es-ES" sz="1200" b="1" i="1" dirty="0" err="1" smtClean="0">
                <a:latin typeface="Consolas" panose="020B0609020204030204" pitchFamily="49" charset="0"/>
              </a:rPr>
              <a:t>ACTION_DOWN</a:t>
            </a:r>
            <a:r>
              <a:rPr lang="es-ES" sz="1200" i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Ocurre cuando se toca el </a:t>
            </a:r>
            <a:r>
              <a:rPr lang="es-ES" sz="1200" dirty="0" err="1" smtClean="0">
                <a:latin typeface="Consolas" panose="020B0609020204030204" pitchFamily="49" charset="0"/>
              </a:rPr>
              <a:t>view</a:t>
            </a:r>
            <a:r>
              <a:rPr lang="es-ES" sz="1200" dirty="0" smtClean="0">
                <a:latin typeface="Consolas" panose="020B0609020204030204" pitchFamily="49" charset="0"/>
              </a:rPr>
              <a:t>.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i="1" dirty="0" err="1" smtClean="0">
                <a:latin typeface="Consolas" panose="020B0609020204030204" pitchFamily="49" charset="0"/>
              </a:rPr>
              <a:t>MotionEvent.</a:t>
            </a:r>
            <a:r>
              <a:rPr lang="es-ES" sz="1200" b="1" i="1" dirty="0" err="1" smtClean="0">
                <a:latin typeface="Consolas" panose="020B0609020204030204" pitchFamily="49" charset="0"/>
              </a:rPr>
              <a:t>ACTION_MOVE</a:t>
            </a:r>
            <a:r>
              <a:rPr lang="es-ES" sz="1200" i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Ocurre cuando se arrastra el dedo luego de ser tocado el View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i="1" dirty="0" err="1" smtClean="0">
                <a:latin typeface="Consolas" panose="020B0609020204030204" pitchFamily="49" charset="0"/>
              </a:rPr>
              <a:t>MotionEvent.</a:t>
            </a:r>
            <a:r>
              <a:rPr lang="es-ES" sz="1200" b="1" i="1" dirty="0" err="1" smtClean="0">
                <a:latin typeface="Consolas" panose="020B0609020204030204" pitchFamily="49" charset="0"/>
              </a:rPr>
              <a:t>ACTION_UP</a:t>
            </a:r>
            <a:r>
              <a:rPr lang="es-ES" sz="1200" i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Ocurre cuando se </a:t>
            </a:r>
            <a:r>
              <a:rPr lang="es-ES" sz="1200" dirty="0" smtClean="0">
                <a:latin typeface="Consolas" panose="020B0609020204030204" pitchFamily="49" charset="0"/>
              </a:rPr>
              <a:t>levanta el dedo y se deja de tocar el </a:t>
            </a:r>
            <a:r>
              <a:rPr lang="es-ES" sz="1200" dirty="0" err="1" smtClean="0">
                <a:latin typeface="Consolas" panose="020B0609020204030204" pitchFamily="49" charset="0"/>
              </a:rPr>
              <a:t>view</a:t>
            </a:r>
            <a:endParaRPr lang="es-ES" sz="1200" dirty="0" smtClean="0">
              <a:latin typeface="Consolas" panose="020B0609020204030204" pitchFamily="49" charset="0"/>
            </a:endParaRPr>
          </a:p>
          <a:p>
            <a:endParaRPr lang="es-ES" sz="1200" dirty="0">
              <a:latin typeface="Consolas" panose="020B0609020204030204" pitchFamily="49" charset="0"/>
            </a:endParaRPr>
          </a:p>
          <a:p>
            <a:endParaRPr lang="es-ES" sz="1200" dirty="0" smtClean="0">
              <a:latin typeface="Consolas" panose="020B0609020204030204" pitchFamily="49" charset="0"/>
            </a:endParaRPr>
          </a:p>
          <a:p>
            <a:endParaRPr lang="es-ES" sz="1200" dirty="0" smtClean="0">
              <a:latin typeface="Consolas" panose="020B0609020204030204" pitchFamily="49" charset="0"/>
            </a:endParaRPr>
          </a:p>
        </p:txBody>
      </p:sp>
      <p:sp>
        <p:nvSpPr>
          <p:cNvPr id="15" name="26 Rectángulo"/>
          <p:cNvSpPr/>
          <p:nvPr/>
        </p:nvSpPr>
        <p:spPr>
          <a:xfrm>
            <a:off x="1147149" y="1635646"/>
            <a:ext cx="1399685" cy="24976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8"/>
          <p:cNvSpPr/>
          <p:nvPr/>
        </p:nvSpPr>
        <p:spPr>
          <a:xfrm>
            <a:off x="1147149" y="1902219"/>
            <a:ext cx="1399685" cy="1944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echa en U 17"/>
          <p:cNvSpPr/>
          <p:nvPr/>
        </p:nvSpPr>
        <p:spPr>
          <a:xfrm>
            <a:off x="1815600" y="2377321"/>
            <a:ext cx="504056" cy="64807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83940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pic>
        <p:nvPicPr>
          <p:cNvPr id="19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451" y="2874327"/>
            <a:ext cx="487388" cy="4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65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AO-Theme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AO-Theme" id="{20182190-A49B-4539-8B8D-99DAED61407D}" vid="{177BBD3A-124E-465B-8A36-CCB2FD2F6C2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UAO-Theme</Template>
  <TotalTime>5530</TotalTime>
  <Words>1076</Words>
  <Application>Microsoft Office PowerPoint</Application>
  <PresentationFormat>Presentación en pantalla (16:9)</PresentationFormat>
  <Paragraphs>297</Paragraphs>
  <Slides>32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Consolas</vt:lpstr>
      <vt:lpstr>Courier New</vt:lpstr>
      <vt:lpstr>UAO-Theme</vt:lpstr>
      <vt:lpstr>Aplicaciones Móviles</vt:lpstr>
      <vt:lpstr>Referenciar Views</vt:lpstr>
      <vt:lpstr>Referenciar Views</vt:lpstr>
      <vt:lpstr>Listeners</vt:lpstr>
      <vt:lpstr>Listeners</vt:lpstr>
      <vt:lpstr>Referenciación</vt:lpstr>
      <vt:lpstr>OnClickListener</vt:lpstr>
      <vt:lpstr>OnTouchListener</vt:lpstr>
      <vt:lpstr>OnTouchListener</vt:lpstr>
      <vt:lpstr>OnTouchListener</vt:lpstr>
      <vt:lpstr>Intents</vt:lpstr>
      <vt:lpstr>Intent</vt:lpstr>
      <vt:lpstr>Intent</vt:lpstr>
      <vt:lpstr>Intent</vt:lpstr>
      <vt:lpstr>Intent</vt:lpstr>
      <vt:lpstr>Intents + callbacks</vt:lpstr>
      <vt:lpstr>Intent</vt:lpstr>
      <vt:lpstr>Intent</vt:lpstr>
      <vt:lpstr>Intent</vt:lpstr>
      <vt:lpstr>Intent</vt:lpstr>
      <vt:lpstr>Intent</vt:lpstr>
      <vt:lpstr>Intent</vt:lpstr>
      <vt:lpstr>Intent</vt:lpstr>
      <vt:lpstr>Intent</vt:lpstr>
      <vt:lpstr>Intent</vt:lpstr>
      <vt:lpstr>ACTIVIDAD EN CLASE</vt:lpstr>
      <vt:lpstr>RETO 1</vt:lpstr>
      <vt:lpstr>RETO 1: GOOGLE MAPS</vt:lpstr>
      <vt:lpstr>RETO 1: GOOGLE MAPS</vt:lpstr>
      <vt:lpstr>RETO 1: GOOGLE MAPS</vt:lpstr>
      <vt:lpstr>RETO 1: GOOGLE MAPS</vt:lpstr>
      <vt:lpstr>RETO 1: GOOGLE MAPS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Nino</cp:lastModifiedBy>
  <cp:revision>96</cp:revision>
  <dcterms:modified xsi:type="dcterms:W3CDTF">2019-08-21T02:05:34Z</dcterms:modified>
</cp:coreProperties>
</file>